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Montserrat"/>
      <p:regular r:id="rId16"/>
      <p:bold r:id="rId17"/>
      <p:italic r:id="rId18"/>
      <p:boldItalic r:id="rId19"/>
    </p:embeddedFont>
    <p:embeddedFont>
      <p:font typeface="Lato"/>
      <p:regular r:id="rId20"/>
      <p:bold r:id="rId21"/>
      <p:italic r:id="rId22"/>
      <p:boldItalic r:id="rId23"/>
    </p:embeddedFont>
    <p:embeddedFont>
      <p:font typeface="Lora"/>
      <p:regular r:id="rId24"/>
      <p:bold r:id="rId25"/>
      <p:italic r:id="rId26"/>
      <p:boldItalic r:id="rId27"/>
    </p:embeddedFont>
    <p:embeddedFont>
      <p:font typeface="EB Garamond"/>
      <p:regular r:id="rId28"/>
      <p:bold r:id="rId29"/>
      <p:italic r:id="rId30"/>
      <p:boldItalic r:id="rId31"/>
    </p:embeddedFont>
    <p:embeddedFont>
      <p:font typeface="Spectral"/>
      <p:regular r:id="rId32"/>
      <p:bold r:id="rId33"/>
      <p:italic r:id="rId34"/>
      <p:boldItalic r:id="rId35"/>
    </p:embeddedFont>
    <p:embeddedFont>
      <p:font typeface="Montserrat ExtraBold"/>
      <p:bold r:id="rId36"/>
      <p:boldItalic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regular.fntdata"/><Relationship Id="rId22" Type="http://schemas.openxmlformats.org/officeDocument/2006/relationships/font" Target="fonts/Lato-italic.fntdata"/><Relationship Id="rId21" Type="http://schemas.openxmlformats.org/officeDocument/2006/relationships/font" Target="fonts/Lato-bold.fntdata"/><Relationship Id="rId24" Type="http://schemas.openxmlformats.org/officeDocument/2006/relationships/font" Target="fonts/Lora-regular.fntdata"/><Relationship Id="rId23" Type="http://schemas.openxmlformats.org/officeDocument/2006/relationships/font" Target="fonts/Lato-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ora-italic.fntdata"/><Relationship Id="rId25" Type="http://schemas.openxmlformats.org/officeDocument/2006/relationships/font" Target="fonts/Lora-bold.fntdata"/><Relationship Id="rId28" Type="http://schemas.openxmlformats.org/officeDocument/2006/relationships/font" Target="fonts/EBGaramond-regular.fntdata"/><Relationship Id="rId27" Type="http://schemas.openxmlformats.org/officeDocument/2006/relationships/font" Target="fonts/Lora-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EBGaramond-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EBGaramond-boldItalic.fntdata"/><Relationship Id="rId30" Type="http://schemas.openxmlformats.org/officeDocument/2006/relationships/font" Target="fonts/EBGaramond-italic.fntdata"/><Relationship Id="rId11" Type="http://schemas.openxmlformats.org/officeDocument/2006/relationships/slide" Target="slides/slide6.xml"/><Relationship Id="rId33" Type="http://schemas.openxmlformats.org/officeDocument/2006/relationships/font" Target="fonts/Spectral-bold.fntdata"/><Relationship Id="rId10" Type="http://schemas.openxmlformats.org/officeDocument/2006/relationships/slide" Target="slides/slide5.xml"/><Relationship Id="rId32" Type="http://schemas.openxmlformats.org/officeDocument/2006/relationships/font" Target="fonts/Spectral-regular.fntdata"/><Relationship Id="rId13" Type="http://schemas.openxmlformats.org/officeDocument/2006/relationships/slide" Target="slides/slide8.xml"/><Relationship Id="rId35" Type="http://schemas.openxmlformats.org/officeDocument/2006/relationships/font" Target="fonts/Spectral-boldItalic.fntdata"/><Relationship Id="rId12" Type="http://schemas.openxmlformats.org/officeDocument/2006/relationships/slide" Target="slides/slide7.xml"/><Relationship Id="rId34" Type="http://schemas.openxmlformats.org/officeDocument/2006/relationships/font" Target="fonts/Spectral-italic.fntdata"/><Relationship Id="rId15" Type="http://schemas.openxmlformats.org/officeDocument/2006/relationships/slide" Target="slides/slide10.xml"/><Relationship Id="rId37" Type="http://schemas.openxmlformats.org/officeDocument/2006/relationships/font" Target="fonts/MontserratExtraBold-boldItalic.fntdata"/><Relationship Id="rId14" Type="http://schemas.openxmlformats.org/officeDocument/2006/relationships/slide" Target="slides/slide9.xml"/><Relationship Id="rId36" Type="http://schemas.openxmlformats.org/officeDocument/2006/relationships/font" Target="fonts/MontserratExtraBold-bold.fntdata"/><Relationship Id="rId17" Type="http://schemas.openxmlformats.org/officeDocument/2006/relationships/font" Target="fonts/Montserrat-bold.fntdata"/><Relationship Id="rId16" Type="http://schemas.openxmlformats.org/officeDocument/2006/relationships/font" Target="fonts/Montserrat-regular.fntdata"/><Relationship Id="rId19" Type="http://schemas.openxmlformats.org/officeDocument/2006/relationships/font" Target="fonts/Montserrat-boldItalic.fntdata"/><Relationship Id="rId18" Type="http://schemas.openxmlformats.org/officeDocument/2006/relationships/font" Target="fonts/Montserrat-italic.fntdata"/></Relationships>
</file>

<file path=ppt/media/image1.png>
</file>

<file path=ppt/media/image2.png>
</file>

<file path=ppt/media/image3.jp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1184aff3710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1184aff3710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1184aff371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1184aff371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1184aff3710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1184aff3710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5" name="Google Shape;245;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1184aff3710_2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1184aff3710_2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11843e07605_0_8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11843e07605_0_8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1184aff3710_2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1184aff3710_2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11843e07605_0_8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11843e07605_0_8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1184aff3710_2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1184aff3710_2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6.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rtl="0">
              <a:spcBef>
                <a:spcPts val="0"/>
              </a:spcBef>
              <a:spcAft>
                <a:spcPts val="0"/>
              </a:spcAft>
              <a:buSzPts val="8000"/>
              <a:buNone/>
              <a:defRPr sz="80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rtl="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rtl="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lt1"/>
                </a:solidFill>
                <a:latin typeface="Lato"/>
                <a:ea typeface="Lato"/>
                <a:cs typeface="Lato"/>
                <a:sym typeface="Lato"/>
              </a:defRPr>
            </a:lvl1pPr>
            <a:lvl2pPr lvl="1" rtl="0" algn="r">
              <a:buNone/>
              <a:defRPr sz="1000">
                <a:solidFill>
                  <a:schemeClr val="lt1"/>
                </a:solidFill>
                <a:latin typeface="Lato"/>
                <a:ea typeface="Lato"/>
                <a:cs typeface="Lato"/>
                <a:sym typeface="Lato"/>
              </a:defRPr>
            </a:lvl2pPr>
            <a:lvl3pPr lvl="2" rtl="0" algn="r">
              <a:buNone/>
              <a:defRPr sz="1000">
                <a:solidFill>
                  <a:schemeClr val="lt1"/>
                </a:solidFill>
                <a:latin typeface="Lato"/>
                <a:ea typeface="Lato"/>
                <a:cs typeface="Lato"/>
                <a:sym typeface="Lato"/>
              </a:defRPr>
            </a:lvl3pPr>
            <a:lvl4pPr lvl="3" rtl="0" algn="r">
              <a:buNone/>
              <a:defRPr sz="1000">
                <a:solidFill>
                  <a:schemeClr val="lt1"/>
                </a:solidFill>
                <a:latin typeface="Lato"/>
                <a:ea typeface="Lato"/>
                <a:cs typeface="Lato"/>
                <a:sym typeface="Lato"/>
              </a:defRPr>
            </a:lvl4pPr>
            <a:lvl5pPr lvl="4" rtl="0" algn="r">
              <a:buNone/>
              <a:defRPr sz="1000">
                <a:solidFill>
                  <a:schemeClr val="lt1"/>
                </a:solidFill>
                <a:latin typeface="Lato"/>
                <a:ea typeface="Lato"/>
                <a:cs typeface="Lato"/>
                <a:sym typeface="Lato"/>
              </a:defRPr>
            </a:lvl5pPr>
            <a:lvl6pPr lvl="5" rtl="0" algn="r">
              <a:buNone/>
              <a:defRPr sz="1000">
                <a:solidFill>
                  <a:schemeClr val="lt1"/>
                </a:solidFill>
                <a:latin typeface="Lato"/>
                <a:ea typeface="Lato"/>
                <a:cs typeface="Lato"/>
                <a:sym typeface="Lato"/>
              </a:defRPr>
            </a:lvl6pPr>
            <a:lvl7pPr lvl="6" rtl="0" algn="r">
              <a:buNone/>
              <a:defRPr sz="1000">
                <a:solidFill>
                  <a:schemeClr val="lt1"/>
                </a:solidFill>
                <a:latin typeface="Lato"/>
                <a:ea typeface="Lato"/>
                <a:cs typeface="Lato"/>
                <a:sym typeface="Lato"/>
              </a:defRPr>
            </a:lvl7pPr>
            <a:lvl8pPr lvl="7" rtl="0" algn="r">
              <a:buNone/>
              <a:defRPr sz="1000">
                <a:solidFill>
                  <a:schemeClr val="lt1"/>
                </a:solidFill>
                <a:latin typeface="Lato"/>
                <a:ea typeface="Lato"/>
                <a:cs typeface="Lato"/>
                <a:sym typeface="Lato"/>
              </a:defRPr>
            </a:lvl8pPr>
            <a:lvl9pPr lvl="8" rtl="0"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9.xml"/><Relationship Id="rId3" Type="http://schemas.openxmlformats.org/officeDocument/2006/relationships/image" Target="../media/image3.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title"/>
          </p:nvPr>
        </p:nvSpPr>
        <p:spPr>
          <a:xfrm>
            <a:off x="3556750" y="973150"/>
            <a:ext cx="4256100" cy="1973700"/>
          </a:xfrm>
          <a:prstGeom prst="rect">
            <a:avLst/>
          </a:prstGeom>
        </p:spPr>
        <p:txBody>
          <a:bodyPr anchorCtr="0" anchor="ctr" bIns="91425" lIns="91425" spcFirstLastPara="1" rIns="91425" wrap="square" tIns="91425">
            <a:noAutofit/>
          </a:bodyPr>
          <a:lstStyle/>
          <a:p>
            <a:pPr indent="0" lvl="0" marL="0" rtl="0" algn="just">
              <a:spcBef>
                <a:spcPts val="0"/>
              </a:spcBef>
              <a:spcAft>
                <a:spcPts val="0"/>
              </a:spcAft>
              <a:buNone/>
            </a:pPr>
            <a:r>
              <a:rPr lang="en-GB" sz="3200">
                <a:latin typeface="Spectral"/>
                <a:ea typeface="Spectral"/>
                <a:cs typeface="Spectral"/>
                <a:sym typeface="Spectral"/>
              </a:rPr>
              <a:t>SMART MANUFACTURING</a:t>
            </a:r>
            <a:endParaRPr sz="3200">
              <a:latin typeface="Spectral"/>
              <a:ea typeface="Spectral"/>
              <a:cs typeface="Spectral"/>
              <a:sym typeface="Spectral"/>
            </a:endParaRPr>
          </a:p>
          <a:p>
            <a:pPr indent="0" lvl="0" marL="0" rtl="0" algn="just">
              <a:spcBef>
                <a:spcPts val="0"/>
              </a:spcBef>
              <a:spcAft>
                <a:spcPts val="0"/>
              </a:spcAft>
              <a:buNone/>
            </a:pPr>
            <a:r>
              <a:rPr lang="en-GB" sz="3200">
                <a:latin typeface="Spectral"/>
                <a:ea typeface="Spectral"/>
                <a:cs typeface="Spectral"/>
                <a:sym typeface="Spectral"/>
              </a:rPr>
              <a:t>PROJECT</a:t>
            </a:r>
            <a:endParaRPr sz="3200">
              <a:latin typeface="Spectral"/>
              <a:ea typeface="Spectral"/>
              <a:cs typeface="Spectral"/>
              <a:sym typeface="Spectral"/>
            </a:endParaRPr>
          </a:p>
        </p:txBody>
      </p:sp>
      <p:sp>
        <p:nvSpPr>
          <p:cNvPr id="229" name="Google Shape;229;p17"/>
          <p:cNvSpPr txBox="1"/>
          <p:nvPr/>
        </p:nvSpPr>
        <p:spPr>
          <a:xfrm>
            <a:off x="5530175" y="4075550"/>
            <a:ext cx="2754000" cy="477000"/>
          </a:xfrm>
          <a:prstGeom prst="rect">
            <a:avLst/>
          </a:prstGeom>
          <a:noFill/>
          <a:ln>
            <a:noFill/>
          </a:ln>
        </p:spPr>
        <p:txBody>
          <a:bodyPr anchorCtr="0" anchor="ctr" bIns="91425" lIns="91425" spcFirstLastPara="1" rIns="91425" wrap="square" tIns="91425">
            <a:spAutoFit/>
          </a:bodyPr>
          <a:lstStyle/>
          <a:p>
            <a:pPr indent="0" lvl="0" marL="457200" rtl="0" algn="l">
              <a:spcBef>
                <a:spcPts val="0"/>
              </a:spcBef>
              <a:spcAft>
                <a:spcPts val="0"/>
              </a:spcAft>
              <a:buNone/>
            </a:pPr>
            <a:r>
              <a:rPr lang="en-GB" sz="1900">
                <a:solidFill>
                  <a:srgbClr val="FFFFFF"/>
                </a:solidFill>
                <a:latin typeface="Lato"/>
                <a:ea typeface="Lato"/>
                <a:cs typeface="Lato"/>
                <a:sym typeface="Lato"/>
              </a:rPr>
              <a:t>GROUP - 05</a:t>
            </a:r>
            <a:endParaRPr sz="1900">
              <a:solidFill>
                <a:srgbClr val="FFFFFF"/>
              </a:solidFill>
              <a:latin typeface="Lato"/>
              <a:ea typeface="Lato"/>
              <a:cs typeface="Lato"/>
              <a:sym typeface="Lato"/>
            </a:endParaRPr>
          </a:p>
        </p:txBody>
      </p:sp>
      <p:sp>
        <p:nvSpPr>
          <p:cNvPr id="230" name="Google Shape;230;p17"/>
          <p:cNvSpPr txBox="1"/>
          <p:nvPr/>
        </p:nvSpPr>
        <p:spPr>
          <a:xfrm>
            <a:off x="4296950" y="3353975"/>
            <a:ext cx="5368500" cy="477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900">
                <a:solidFill>
                  <a:schemeClr val="lt1"/>
                </a:solidFill>
                <a:latin typeface="Lato"/>
                <a:ea typeface="Lato"/>
                <a:cs typeface="Lato"/>
                <a:sym typeface="Lato"/>
              </a:rPr>
              <a:t>Course Instructor: Dr. Raja vara Prasad Y</a:t>
            </a:r>
            <a:endParaRPr sz="1900">
              <a:solidFill>
                <a:schemeClr val="lt1"/>
              </a:solidFill>
              <a:latin typeface="Lato"/>
              <a:ea typeface="Lato"/>
              <a:cs typeface="Lato"/>
              <a:sym typeface="La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26"/>
          <p:cNvSpPr txBox="1"/>
          <p:nvPr>
            <p:ph type="title"/>
          </p:nvPr>
        </p:nvSpPr>
        <p:spPr>
          <a:xfrm>
            <a:off x="2502150" y="2062850"/>
            <a:ext cx="4332600" cy="1232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4700">
                <a:latin typeface="Montserrat ExtraBold"/>
                <a:ea typeface="Montserrat ExtraBold"/>
                <a:cs typeface="Montserrat ExtraBold"/>
                <a:sym typeface="Montserrat ExtraBold"/>
              </a:rPr>
              <a:t>THANK YOU</a:t>
            </a:r>
            <a:endParaRPr sz="4700">
              <a:latin typeface="Montserrat ExtraBold"/>
              <a:ea typeface="Montserrat ExtraBold"/>
              <a:cs typeface="Montserrat ExtraBold"/>
              <a:sym typeface="Montserrat ExtraBo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1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Group Members:</a:t>
            </a:r>
            <a:endParaRPr/>
          </a:p>
        </p:txBody>
      </p:sp>
      <p:sp>
        <p:nvSpPr>
          <p:cNvPr id="236" name="Google Shape;236;p18"/>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t/>
            </a:r>
            <a:endParaRPr sz="1500"/>
          </a:p>
          <a:p>
            <a:pPr indent="-323850" lvl="0" marL="457200" rtl="0" algn="l">
              <a:lnSpc>
                <a:spcPct val="100000"/>
              </a:lnSpc>
              <a:spcBef>
                <a:spcPts val="0"/>
              </a:spcBef>
              <a:spcAft>
                <a:spcPts val="0"/>
              </a:spcAft>
              <a:buSzPts val="1500"/>
              <a:buChar char="●"/>
            </a:pPr>
            <a:r>
              <a:rPr lang="en-GB" sz="1500"/>
              <a:t>K. LITHEESH KUMAR         -    S20190020218 (UG-3, ECE) </a:t>
            </a:r>
            <a:endParaRPr sz="1500"/>
          </a:p>
          <a:p>
            <a:pPr indent="0" lvl="0" marL="0" rtl="0" algn="l">
              <a:lnSpc>
                <a:spcPct val="100000"/>
              </a:lnSpc>
              <a:spcBef>
                <a:spcPts val="0"/>
              </a:spcBef>
              <a:spcAft>
                <a:spcPts val="0"/>
              </a:spcAft>
              <a:buNone/>
            </a:pPr>
            <a:r>
              <a:t/>
            </a:r>
            <a:endParaRPr sz="1500"/>
          </a:p>
          <a:p>
            <a:pPr indent="-323850" lvl="0" marL="457200" rtl="0" algn="l">
              <a:lnSpc>
                <a:spcPct val="100000"/>
              </a:lnSpc>
              <a:spcBef>
                <a:spcPts val="0"/>
              </a:spcBef>
              <a:spcAft>
                <a:spcPts val="0"/>
              </a:spcAft>
              <a:buSzPts val="1500"/>
              <a:buChar char="●"/>
            </a:pPr>
            <a:r>
              <a:rPr lang="en-GB" sz="1500"/>
              <a:t>P. GOVARDHAN NAIK       -    S20190010135 (UG-3, CSE)</a:t>
            </a:r>
            <a:endParaRPr sz="1500"/>
          </a:p>
          <a:p>
            <a:pPr indent="0" lvl="0" marL="914400" rtl="0" algn="l">
              <a:lnSpc>
                <a:spcPct val="100000"/>
              </a:lnSpc>
              <a:spcBef>
                <a:spcPts val="0"/>
              </a:spcBef>
              <a:spcAft>
                <a:spcPts val="0"/>
              </a:spcAft>
              <a:buNone/>
            </a:pPr>
            <a:r>
              <a:t/>
            </a:r>
            <a:endParaRPr sz="1500"/>
          </a:p>
          <a:p>
            <a:pPr indent="-323850" lvl="0" marL="457200" rtl="0" algn="l">
              <a:lnSpc>
                <a:spcPct val="100000"/>
              </a:lnSpc>
              <a:spcBef>
                <a:spcPts val="0"/>
              </a:spcBef>
              <a:spcAft>
                <a:spcPts val="0"/>
              </a:spcAft>
              <a:buSzPts val="1500"/>
              <a:buChar char="●"/>
            </a:pPr>
            <a:r>
              <a:rPr lang="en-GB" sz="1500"/>
              <a:t>SRIKANTH YADAV               -    S20190010026 (UG-3, CSE)</a:t>
            </a:r>
            <a:endParaRPr sz="1500"/>
          </a:p>
          <a:p>
            <a:pPr indent="0" lvl="0" marL="914400" rtl="0" algn="l">
              <a:lnSpc>
                <a:spcPct val="100000"/>
              </a:lnSpc>
              <a:spcBef>
                <a:spcPts val="0"/>
              </a:spcBef>
              <a:spcAft>
                <a:spcPts val="0"/>
              </a:spcAft>
              <a:buNone/>
            </a:pPr>
            <a:r>
              <a:t/>
            </a:r>
            <a:endParaRPr sz="1500"/>
          </a:p>
          <a:p>
            <a:pPr indent="-323850" lvl="0" marL="457200" rtl="0" algn="l">
              <a:lnSpc>
                <a:spcPct val="100000"/>
              </a:lnSpc>
              <a:spcBef>
                <a:spcPts val="0"/>
              </a:spcBef>
              <a:spcAft>
                <a:spcPts val="0"/>
              </a:spcAft>
              <a:buSzPts val="1500"/>
              <a:buChar char="●"/>
            </a:pPr>
            <a:r>
              <a:rPr lang="en-GB" sz="1500"/>
              <a:t>K ROKESH REDDY               -    S20190010098 (UG-3, CSE)</a:t>
            </a:r>
            <a:endParaRPr sz="1500"/>
          </a:p>
          <a:p>
            <a:pPr indent="0" lvl="0" marL="914400" rtl="0" algn="l">
              <a:lnSpc>
                <a:spcPct val="100000"/>
              </a:lnSpc>
              <a:spcBef>
                <a:spcPts val="0"/>
              </a:spcBef>
              <a:spcAft>
                <a:spcPts val="0"/>
              </a:spcAft>
              <a:buNone/>
            </a:pPr>
            <a:r>
              <a:t/>
            </a:r>
            <a:endParaRPr sz="1500"/>
          </a:p>
          <a:p>
            <a:pPr indent="-323850" lvl="0" marL="457200" rtl="0" algn="l">
              <a:lnSpc>
                <a:spcPct val="100000"/>
              </a:lnSpc>
              <a:spcBef>
                <a:spcPts val="0"/>
              </a:spcBef>
              <a:spcAft>
                <a:spcPts val="0"/>
              </a:spcAft>
              <a:buSzPts val="1500"/>
              <a:buChar char="●"/>
            </a:pPr>
            <a:r>
              <a:rPr lang="en-GB" sz="1500"/>
              <a:t>K. BHANU CHAITANYA    -    S20190010097 (UG-3, CSE)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Project Ideas:</a:t>
            </a:r>
            <a:endParaRPr/>
          </a:p>
        </p:txBody>
      </p:sp>
      <p:sp>
        <p:nvSpPr>
          <p:cNvPr id="242" name="Google Shape;242;p19"/>
          <p:cNvSpPr txBox="1"/>
          <p:nvPr>
            <p:ph idx="1" type="body"/>
          </p:nvPr>
        </p:nvSpPr>
        <p:spPr>
          <a:xfrm>
            <a:off x="1297500" y="1607350"/>
            <a:ext cx="7038900" cy="2979000"/>
          </a:xfrm>
          <a:prstGeom prst="rect">
            <a:avLst/>
          </a:prstGeom>
        </p:spPr>
        <p:txBody>
          <a:bodyPr anchorCtr="0" anchor="t" bIns="91425" lIns="91425" spcFirstLastPara="1" rIns="91425" wrap="square" tIns="91425">
            <a:noAutofit/>
          </a:bodyPr>
          <a:lstStyle/>
          <a:p>
            <a:pPr indent="-361950" lvl="0" marL="457200" rtl="0" algn="l">
              <a:lnSpc>
                <a:spcPct val="100000"/>
              </a:lnSpc>
              <a:spcBef>
                <a:spcPts val="0"/>
              </a:spcBef>
              <a:spcAft>
                <a:spcPts val="0"/>
              </a:spcAft>
              <a:buSzPts val="2100"/>
              <a:buFont typeface="Lora"/>
              <a:buAutoNum type="arabicPeriod"/>
            </a:pPr>
            <a:r>
              <a:rPr lang="en-GB" sz="2100">
                <a:latin typeface="Lora"/>
                <a:ea typeface="Lora"/>
                <a:cs typeface="Lora"/>
                <a:sym typeface="Lora"/>
              </a:rPr>
              <a:t>Weather Monitoring and Prediction using Machine Learning and IOT</a:t>
            </a:r>
            <a:endParaRPr sz="2100">
              <a:latin typeface="Lora"/>
              <a:ea typeface="Lora"/>
              <a:cs typeface="Lora"/>
              <a:sym typeface="Lora"/>
            </a:endParaRPr>
          </a:p>
          <a:p>
            <a:pPr indent="0" lvl="0" marL="457200" rtl="0" algn="l">
              <a:lnSpc>
                <a:spcPct val="100000"/>
              </a:lnSpc>
              <a:spcBef>
                <a:spcPts val="0"/>
              </a:spcBef>
              <a:spcAft>
                <a:spcPts val="0"/>
              </a:spcAft>
              <a:buNone/>
            </a:pPr>
            <a:r>
              <a:t/>
            </a:r>
            <a:endParaRPr sz="2100">
              <a:latin typeface="Lora"/>
              <a:ea typeface="Lora"/>
              <a:cs typeface="Lora"/>
              <a:sym typeface="Lora"/>
            </a:endParaRPr>
          </a:p>
          <a:p>
            <a:pPr indent="-361950" lvl="0" marL="457200" rtl="0" algn="l">
              <a:lnSpc>
                <a:spcPct val="100000"/>
              </a:lnSpc>
              <a:spcBef>
                <a:spcPts val="0"/>
              </a:spcBef>
              <a:spcAft>
                <a:spcPts val="0"/>
              </a:spcAft>
              <a:buSzPts val="2100"/>
              <a:buFont typeface="Lora"/>
              <a:buAutoNum type="arabicPeriod"/>
            </a:pPr>
            <a:r>
              <a:rPr lang="en-GB" sz="2100">
                <a:latin typeface="Lora"/>
                <a:ea typeface="Lora"/>
                <a:cs typeface="Lora"/>
                <a:sym typeface="Lora"/>
              </a:rPr>
              <a:t>Soil Quality Monitoring and Crop Prediction using IOT and ML</a:t>
            </a:r>
            <a:endParaRPr sz="2100">
              <a:latin typeface="Lora"/>
              <a:ea typeface="Lora"/>
              <a:cs typeface="Lora"/>
              <a:sym typeface="Lora"/>
            </a:endParaRPr>
          </a:p>
          <a:p>
            <a:pPr indent="0" lvl="0" marL="457200" rtl="0" algn="l">
              <a:lnSpc>
                <a:spcPct val="100000"/>
              </a:lnSpc>
              <a:spcBef>
                <a:spcPts val="0"/>
              </a:spcBef>
              <a:spcAft>
                <a:spcPts val="0"/>
              </a:spcAft>
              <a:buNone/>
            </a:pPr>
            <a:r>
              <a:t/>
            </a:r>
            <a:endParaRPr sz="2100">
              <a:latin typeface="Lora"/>
              <a:ea typeface="Lora"/>
              <a:cs typeface="Lora"/>
              <a:sym typeface="Lora"/>
            </a:endParaRPr>
          </a:p>
          <a:p>
            <a:pPr indent="-361950" lvl="0" marL="457200" rtl="0" algn="l">
              <a:lnSpc>
                <a:spcPct val="100000"/>
              </a:lnSpc>
              <a:spcBef>
                <a:spcPts val="0"/>
              </a:spcBef>
              <a:spcAft>
                <a:spcPts val="0"/>
              </a:spcAft>
              <a:buSzPts val="2100"/>
              <a:buFont typeface="Lora"/>
              <a:buAutoNum type="arabicPeriod"/>
            </a:pPr>
            <a:r>
              <a:rPr lang="en-GB" sz="2100">
                <a:solidFill>
                  <a:schemeClr val="dk2"/>
                </a:solidFill>
                <a:latin typeface="Lora"/>
                <a:ea typeface="Lora"/>
                <a:cs typeface="Lora"/>
                <a:sym typeface="Lora"/>
              </a:rPr>
              <a:t>Smart Health </a:t>
            </a:r>
            <a:r>
              <a:rPr lang="en-GB" sz="2100">
                <a:latin typeface="Lora"/>
                <a:ea typeface="Lora"/>
                <a:cs typeface="Lora"/>
                <a:sym typeface="Lora"/>
              </a:rPr>
              <a:t>Monitoring</a:t>
            </a:r>
            <a:r>
              <a:rPr lang="en-GB" sz="2100">
                <a:solidFill>
                  <a:schemeClr val="dk2"/>
                </a:solidFill>
                <a:latin typeface="Lora"/>
                <a:ea typeface="Lora"/>
                <a:cs typeface="Lora"/>
                <a:sym typeface="Lora"/>
              </a:rPr>
              <a:t> using IOT and ML</a:t>
            </a:r>
            <a:endParaRPr sz="2100">
              <a:solidFill>
                <a:schemeClr val="dk2"/>
              </a:solidFill>
              <a:latin typeface="Lora"/>
              <a:ea typeface="Lora"/>
              <a:cs typeface="Lora"/>
              <a:sym typeface="Lora"/>
            </a:endParaRPr>
          </a:p>
          <a:p>
            <a:pPr indent="0" lvl="0" marL="457200" rtl="0" algn="l">
              <a:lnSpc>
                <a:spcPct val="100000"/>
              </a:lnSpc>
              <a:spcBef>
                <a:spcPts val="0"/>
              </a:spcBef>
              <a:spcAft>
                <a:spcPts val="0"/>
              </a:spcAft>
              <a:buNone/>
            </a:pPr>
            <a:r>
              <a:t/>
            </a:r>
            <a:endParaRPr b="1" sz="2200">
              <a:latin typeface="Lora"/>
              <a:ea typeface="Lora"/>
              <a:cs typeface="Lora"/>
              <a:sym typeface="Lora"/>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20"/>
          <p:cNvSpPr txBox="1"/>
          <p:nvPr>
            <p:ph type="title"/>
          </p:nvPr>
        </p:nvSpPr>
        <p:spPr>
          <a:xfrm>
            <a:off x="3730050" y="239750"/>
            <a:ext cx="1683900" cy="61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100"/>
              <a:t>First Idea</a:t>
            </a:r>
            <a:endParaRPr sz="2100"/>
          </a:p>
        </p:txBody>
      </p:sp>
      <p:sp>
        <p:nvSpPr>
          <p:cNvPr id="248" name="Google Shape;248;p20"/>
          <p:cNvSpPr txBox="1"/>
          <p:nvPr/>
        </p:nvSpPr>
        <p:spPr>
          <a:xfrm>
            <a:off x="546000" y="2563850"/>
            <a:ext cx="1683900" cy="49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Base idea</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49" name="Google Shape;249;p20"/>
          <p:cNvSpPr txBox="1"/>
          <p:nvPr>
            <p:ph idx="1" type="body"/>
          </p:nvPr>
        </p:nvSpPr>
        <p:spPr>
          <a:xfrm>
            <a:off x="2467425" y="1743550"/>
            <a:ext cx="6198900" cy="217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800">
                <a:solidFill>
                  <a:srgbClr val="FFFFFF"/>
                </a:solidFill>
                <a:latin typeface="EB Garamond"/>
                <a:ea typeface="EB Garamond"/>
                <a:cs typeface="EB Garamond"/>
                <a:sym typeface="EB Garamond"/>
              </a:rPr>
              <a:t>Continuously</a:t>
            </a:r>
            <a:r>
              <a:rPr lang="en-GB" sz="1800">
                <a:solidFill>
                  <a:srgbClr val="FFFFFF"/>
                </a:solidFill>
                <a:latin typeface="EB Garamond"/>
                <a:ea typeface="EB Garamond"/>
                <a:cs typeface="EB Garamond"/>
                <a:sym typeface="EB Garamond"/>
              </a:rPr>
              <a:t> monitor the weather i.e </a:t>
            </a:r>
            <a:r>
              <a:rPr lang="en-GB" sz="1800">
                <a:solidFill>
                  <a:srgbClr val="FFFFFF"/>
                </a:solidFill>
                <a:latin typeface="EB Garamond"/>
                <a:ea typeface="EB Garamond"/>
                <a:cs typeface="EB Garamond"/>
                <a:sym typeface="EB Garamond"/>
              </a:rPr>
              <a:t>temperature</a:t>
            </a:r>
            <a:r>
              <a:rPr lang="en-GB" sz="1800">
                <a:solidFill>
                  <a:srgbClr val="FFFFFF"/>
                </a:solidFill>
                <a:latin typeface="EB Garamond"/>
                <a:ea typeface="EB Garamond"/>
                <a:cs typeface="EB Garamond"/>
                <a:sym typeface="EB Garamond"/>
              </a:rPr>
              <a:t>, humidity, barometric pressure, rainfall which will be collected using sensors.  alert the user through mobile app with respect to the weather conditions. the huge data collected through </a:t>
            </a:r>
            <a:r>
              <a:rPr lang="en-GB" sz="1800">
                <a:solidFill>
                  <a:srgbClr val="FFFFFF"/>
                </a:solidFill>
                <a:latin typeface="EB Garamond"/>
                <a:ea typeface="EB Garamond"/>
                <a:cs typeface="EB Garamond"/>
                <a:sym typeface="EB Garamond"/>
              </a:rPr>
              <a:t>sensors</a:t>
            </a:r>
            <a:r>
              <a:rPr lang="en-GB" sz="1800">
                <a:solidFill>
                  <a:srgbClr val="FFFFFF"/>
                </a:solidFill>
                <a:latin typeface="EB Garamond"/>
                <a:ea typeface="EB Garamond"/>
                <a:cs typeface="EB Garamond"/>
                <a:sym typeface="EB Garamond"/>
              </a:rPr>
              <a:t> will be trained using ML models and build a weather prediction  model with the collected data and deploy it using flask.</a:t>
            </a:r>
            <a:endParaRPr sz="1800">
              <a:solidFill>
                <a:srgbClr val="FFFFFF"/>
              </a:solidFill>
              <a:latin typeface="EB Garamond"/>
              <a:ea typeface="EB Garamond"/>
              <a:cs typeface="EB Garamond"/>
              <a:sym typeface="EB Garamond"/>
            </a:endParaRPr>
          </a:p>
          <a:p>
            <a:pPr indent="0" lvl="0" marL="0" rtl="0" algn="l">
              <a:spcBef>
                <a:spcPts val="1600"/>
              </a:spcBef>
              <a:spcAft>
                <a:spcPts val="1600"/>
              </a:spcAft>
              <a:buNone/>
            </a:pPr>
            <a:r>
              <a:t/>
            </a:r>
            <a:endParaRPr sz="1800">
              <a:solidFill>
                <a:srgbClr val="FFFFFF"/>
              </a:solidFill>
              <a:latin typeface="EB Garamond"/>
              <a:ea typeface="EB Garamond"/>
              <a:cs typeface="EB Garamond"/>
              <a:sym typeface="EB Garamond"/>
            </a:endParaRPr>
          </a:p>
        </p:txBody>
      </p:sp>
      <p:sp>
        <p:nvSpPr>
          <p:cNvPr id="250" name="Google Shape;250;p20"/>
          <p:cNvSpPr txBox="1"/>
          <p:nvPr/>
        </p:nvSpPr>
        <p:spPr>
          <a:xfrm>
            <a:off x="483600" y="3917950"/>
            <a:ext cx="1808700" cy="49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100">
                <a:solidFill>
                  <a:srgbClr val="FFFFFF"/>
                </a:solidFill>
                <a:latin typeface="Montserrat"/>
                <a:ea typeface="Montserrat"/>
                <a:cs typeface="Montserrat"/>
                <a:sym typeface="Montserrat"/>
              </a:rPr>
              <a:t> Motivation</a:t>
            </a:r>
            <a:endParaRPr sz="1900">
              <a:solidFill>
                <a:srgbClr val="FFFFFF"/>
              </a:solidFill>
            </a:endParaRPr>
          </a:p>
          <a:p>
            <a:pPr indent="0" lvl="0" marL="0" rtl="0" algn="l">
              <a:spcBef>
                <a:spcPts val="0"/>
              </a:spcBef>
              <a:spcAft>
                <a:spcPts val="0"/>
              </a:spcAft>
              <a:buNone/>
            </a:pPr>
            <a:r>
              <a:t/>
            </a:r>
            <a:endParaRPr sz="1000">
              <a:solidFill>
                <a:srgbClr val="FFFFFF"/>
              </a:solidFill>
            </a:endParaRPr>
          </a:p>
        </p:txBody>
      </p:sp>
      <p:sp>
        <p:nvSpPr>
          <p:cNvPr id="251" name="Google Shape;251;p20"/>
          <p:cNvSpPr txBox="1"/>
          <p:nvPr>
            <p:ph idx="1" type="body"/>
          </p:nvPr>
        </p:nvSpPr>
        <p:spPr>
          <a:xfrm>
            <a:off x="2467425" y="3838525"/>
            <a:ext cx="6040500" cy="934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800">
                <a:solidFill>
                  <a:srgbClr val="FFFFFF"/>
                </a:solidFill>
                <a:latin typeface="EB Garamond"/>
                <a:ea typeface="EB Garamond"/>
                <a:cs typeface="EB Garamond"/>
                <a:sym typeface="EB Garamond"/>
              </a:rPr>
              <a:t> To </a:t>
            </a:r>
            <a:r>
              <a:rPr lang="en-GB" sz="1800">
                <a:latin typeface="EB Garamond"/>
                <a:ea typeface="EB Garamond"/>
                <a:cs typeface="EB Garamond"/>
                <a:sym typeface="EB Garamond"/>
              </a:rPr>
              <a:t>determine the </a:t>
            </a:r>
            <a:r>
              <a:rPr lang="en-GB" sz="1800">
                <a:solidFill>
                  <a:srgbClr val="FFFFFF"/>
                </a:solidFill>
                <a:latin typeface="EB Garamond"/>
                <a:ea typeface="EB Garamond"/>
                <a:cs typeface="EB Garamond"/>
                <a:sym typeface="EB Garamond"/>
              </a:rPr>
              <a:t> live weather monitoring and the weather </a:t>
            </a:r>
            <a:r>
              <a:rPr lang="en-GB" sz="1800">
                <a:solidFill>
                  <a:srgbClr val="FFFFFF"/>
                </a:solidFill>
                <a:latin typeface="EB Garamond"/>
                <a:ea typeface="EB Garamond"/>
                <a:cs typeface="EB Garamond"/>
                <a:sym typeface="EB Garamond"/>
              </a:rPr>
              <a:t>forehead</a:t>
            </a:r>
            <a:r>
              <a:rPr lang="en-GB" sz="1800">
                <a:solidFill>
                  <a:srgbClr val="FFFFFF"/>
                </a:solidFill>
                <a:latin typeface="EB Garamond"/>
                <a:ea typeface="EB Garamond"/>
                <a:cs typeface="EB Garamond"/>
                <a:sym typeface="EB Garamond"/>
              </a:rPr>
              <a:t> and be prepared for any drastic changes etc</a:t>
            </a:r>
            <a:endParaRPr sz="1800">
              <a:solidFill>
                <a:srgbClr val="FFFFFF"/>
              </a:solidFill>
              <a:latin typeface="EB Garamond"/>
              <a:ea typeface="EB Garamond"/>
              <a:cs typeface="EB Garamond"/>
              <a:sym typeface="EB Garamond"/>
            </a:endParaRPr>
          </a:p>
        </p:txBody>
      </p:sp>
      <p:sp>
        <p:nvSpPr>
          <p:cNvPr id="252" name="Google Shape;252;p20"/>
          <p:cNvSpPr txBox="1"/>
          <p:nvPr/>
        </p:nvSpPr>
        <p:spPr>
          <a:xfrm>
            <a:off x="346600" y="3521425"/>
            <a:ext cx="871200" cy="31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700">
              <a:solidFill>
                <a:schemeClr val="lt1"/>
              </a:solidFill>
              <a:latin typeface="Lato"/>
              <a:ea typeface="Lato"/>
              <a:cs typeface="Lato"/>
              <a:sym typeface="Lato"/>
            </a:endParaRPr>
          </a:p>
        </p:txBody>
      </p:sp>
      <p:sp>
        <p:nvSpPr>
          <p:cNvPr id="253" name="Google Shape;253;p20"/>
          <p:cNvSpPr txBox="1"/>
          <p:nvPr/>
        </p:nvSpPr>
        <p:spPr>
          <a:xfrm>
            <a:off x="1111525" y="741025"/>
            <a:ext cx="7159200" cy="861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GB" sz="2200">
                <a:solidFill>
                  <a:schemeClr val="lt1"/>
                </a:solidFill>
                <a:latin typeface="Lora"/>
                <a:ea typeface="Lora"/>
                <a:cs typeface="Lora"/>
                <a:sym typeface="Lora"/>
              </a:rPr>
              <a:t>WEATHER MONITORING AND PREDICTION USING </a:t>
            </a:r>
            <a:endParaRPr b="1" sz="2200">
              <a:solidFill>
                <a:schemeClr val="lt1"/>
              </a:solidFill>
              <a:latin typeface="Lora"/>
              <a:ea typeface="Lora"/>
              <a:cs typeface="Lora"/>
              <a:sym typeface="Lora"/>
            </a:endParaRPr>
          </a:p>
          <a:p>
            <a:pPr indent="0" lvl="0" marL="0" rtl="0" algn="ctr">
              <a:spcBef>
                <a:spcPts val="0"/>
              </a:spcBef>
              <a:spcAft>
                <a:spcPts val="0"/>
              </a:spcAft>
              <a:buNone/>
            </a:pPr>
            <a:r>
              <a:rPr b="1" lang="en-GB" sz="2200">
                <a:solidFill>
                  <a:schemeClr val="lt1"/>
                </a:solidFill>
                <a:latin typeface="Lora"/>
                <a:ea typeface="Lora"/>
                <a:cs typeface="Lora"/>
                <a:sym typeface="Lora"/>
              </a:rPr>
              <a:t>MACHINE LEARNING AND IOT</a:t>
            </a:r>
            <a:endParaRPr b="1" sz="2200">
              <a:solidFill>
                <a:schemeClr val="lt1"/>
              </a:solidFill>
              <a:latin typeface="Lora"/>
              <a:ea typeface="Lora"/>
              <a:cs typeface="Lora"/>
              <a:sym typeface="Lora"/>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21"/>
          <p:cNvSpPr txBox="1"/>
          <p:nvPr>
            <p:ph type="title"/>
          </p:nvPr>
        </p:nvSpPr>
        <p:spPr>
          <a:xfrm>
            <a:off x="1297500" y="393750"/>
            <a:ext cx="7038900" cy="60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Proposed System Design</a:t>
            </a:r>
            <a:endParaRPr/>
          </a:p>
        </p:txBody>
      </p:sp>
      <p:sp>
        <p:nvSpPr>
          <p:cNvPr id="259" name="Google Shape;259;p21"/>
          <p:cNvSpPr txBox="1"/>
          <p:nvPr/>
        </p:nvSpPr>
        <p:spPr>
          <a:xfrm>
            <a:off x="1864525" y="1575200"/>
            <a:ext cx="803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pic>
        <p:nvPicPr>
          <p:cNvPr id="260" name="Google Shape;260;p21"/>
          <p:cNvPicPr preferRelativeResize="0"/>
          <p:nvPr/>
        </p:nvPicPr>
        <p:blipFill>
          <a:blip r:embed="rId3">
            <a:alphaModFix/>
          </a:blip>
          <a:stretch>
            <a:fillRect/>
          </a:stretch>
        </p:blipFill>
        <p:spPr>
          <a:xfrm>
            <a:off x="1731463" y="1449525"/>
            <a:ext cx="6170975" cy="3455746"/>
          </a:xfrm>
          <a:prstGeom prst="rect">
            <a:avLst/>
          </a:prstGeom>
          <a:noFill/>
          <a:ln>
            <a:noFill/>
          </a:ln>
        </p:spPr>
      </p:pic>
      <p:sp>
        <p:nvSpPr>
          <p:cNvPr id="261" name="Google Shape;261;p21"/>
          <p:cNvSpPr/>
          <p:nvPr/>
        </p:nvSpPr>
        <p:spPr>
          <a:xfrm>
            <a:off x="1821650" y="3021800"/>
            <a:ext cx="750000" cy="400200"/>
          </a:xfrm>
          <a:prstGeom prst="rect">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1"/>
          <p:cNvSpPr txBox="1"/>
          <p:nvPr/>
        </p:nvSpPr>
        <p:spPr>
          <a:xfrm>
            <a:off x="1928875" y="3021800"/>
            <a:ext cx="675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Lato"/>
                <a:ea typeface="Lato"/>
                <a:cs typeface="Lato"/>
                <a:sym typeface="Lato"/>
              </a:rPr>
              <a:t>APP</a:t>
            </a:r>
            <a:endParaRPr>
              <a:latin typeface="Lato"/>
              <a:ea typeface="Lato"/>
              <a:cs typeface="Lato"/>
              <a:sym typeface="Lato"/>
            </a:endParaRPr>
          </a:p>
        </p:txBody>
      </p:sp>
      <p:sp>
        <p:nvSpPr>
          <p:cNvPr id="263" name="Google Shape;263;p21"/>
          <p:cNvSpPr/>
          <p:nvPr/>
        </p:nvSpPr>
        <p:spPr>
          <a:xfrm>
            <a:off x="2603875" y="3171825"/>
            <a:ext cx="310800" cy="139200"/>
          </a:xfrm>
          <a:prstGeom prst="lef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1"/>
          <p:cNvSpPr/>
          <p:nvPr/>
        </p:nvSpPr>
        <p:spPr>
          <a:xfrm>
            <a:off x="1821650" y="2371650"/>
            <a:ext cx="750000" cy="400200"/>
          </a:xfrm>
          <a:prstGeom prst="rect">
            <a:avLst/>
          </a:prstGeom>
          <a:solidFill>
            <a:schemeClr val="lt1"/>
          </a:solidFill>
          <a:ln cap="flat" cmpd="sng" w="285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1"/>
          <p:cNvSpPr/>
          <p:nvPr/>
        </p:nvSpPr>
        <p:spPr>
          <a:xfrm>
            <a:off x="2603875" y="2504013"/>
            <a:ext cx="310800" cy="139200"/>
          </a:xfrm>
          <a:prstGeom prst="lef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1"/>
          <p:cNvSpPr txBox="1"/>
          <p:nvPr/>
        </p:nvSpPr>
        <p:spPr>
          <a:xfrm>
            <a:off x="1800175" y="2373513"/>
            <a:ext cx="191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latin typeface="Lato"/>
                <a:ea typeface="Lato"/>
                <a:cs typeface="Lato"/>
                <a:sym typeface="Lato"/>
              </a:rPr>
              <a:t>Website</a:t>
            </a:r>
            <a:endParaRPr>
              <a:latin typeface="Lato"/>
              <a:ea typeface="Lato"/>
              <a:cs typeface="Lato"/>
              <a:sym typeface="Lato"/>
            </a:endParaRPr>
          </a:p>
        </p:txBody>
      </p:sp>
      <p:sp>
        <p:nvSpPr>
          <p:cNvPr id="267" name="Google Shape;267;p21"/>
          <p:cNvSpPr/>
          <p:nvPr/>
        </p:nvSpPr>
        <p:spPr>
          <a:xfrm>
            <a:off x="1810950" y="3311025"/>
            <a:ext cx="10800" cy="32100"/>
          </a:xfrm>
          <a:prstGeom prst="cloudCallout">
            <a:avLst>
              <a:gd fmla="val -20833" name="adj1"/>
              <a:gd fmla="val 625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1"/>
          <p:cNvSpPr txBox="1"/>
          <p:nvPr/>
        </p:nvSpPr>
        <p:spPr>
          <a:xfrm>
            <a:off x="1800175" y="3343125"/>
            <a:ext cx="18432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000">
                <a:solidFill>
                  <a:schemeClr val="dk1"/>
                </a:solidFill>
                <a:highlight>
                  <a:schemeClr val="lt1"/>
                </a:highlight>
                <a:latin typeface="Lato"/>
                <a:ea typeface="Lato"/>
                <a:cs typeface="Lato"/>
                <a:sym typeface="Lato"/>
              </a:rPr>
              <a:t>Notification</a:t>
            </a:r>
            <a:endParaRPr sz="1000">
              <a:solidFill>
                <a:schemeClr val="dk1"/>
              </a:solidFill>
              <a:highlight>
                <a:schemeClr val="lt1"/>
              </a:highlight>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22"/>
          <p:cNvSpPr txBox="1"/>
          <p:nvPr>
            <p:ph type="title"/>
          </p:nvPr>
        </p:nvSpPr>
        <p:spPr>
          <a:xfrm>
            <a:off x="2086350" y="832050"/>
            <a:ext cx="5464200" cy="1150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2200">
                <a:latin typeface="Lora"/>
                <a:ea typeface="Lora"/>
                <a:cs typeface="Lora"/>
                <a:sym typeface="Lora"/>
              </a:rPr>
              <a:t>SOIL QUALITY MONITORING AND CROP PREDICTION USING IOT</a:t>
            </a:r>
            <a:endParaRPr b="1" sz="2200">
              <a:latin typeface="Lora"/>
              <a:ea typeface="Lora"/>
              <a:cs typeface="Lora"/>
              <a:sym typeface="Lora"/>
            </a:endParaRPr>
          </a:p>
        </p:txBody>
      </p:sp>
      <p:sp>
        <p:nvSpPr>
          <p:cNvPr id="274" name="Google Shape;274;p22"/>
          <p:cNvSpPr txBox="1"/>
          <p:nvPr/>
        </p:nvSpPr>
        <p:spPr>
          <a:xfrm>
            <a:off x="346600" y="2292200"/>
            <a:ext cx="1683900" cy="44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Base idea</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75" name="Google Shape;275;p22"/>
          <p:cNvSpPr txBox="1"/>
          <p:nvPr>
            <p:ph idx="1" type="body"/>
          </p:nvPr>
        </p:nvSpPr>
        <p:spPr>
          <a:xfrm>
            <a:off x="2155300" y="1835250"/>
            <a:ext cx="6462900" cy="1733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800">
                <a:solidFill>
                  <a:srgbClr val="FFFFFF"/>
                </a:solidFill>
                <a:latin typeface="EB Garamond"/>
                <a:ea typeface="EB Garamond"/>
                <a:cs typeface="EB Garamond"/>
                <a:sym typeface="EB Garamond"/>
              </a:rPr>
              <a:t>This project aim is to identify chemical properties of soil and suggest which crop should be taken in that soil. Where are chemical properties like PH values, humidity, temperature, soil moisture, etc. The systematic implementation will introduced semi-supervised learning implementation using Q-learning algorithm</a:t>
            </a:r>
            <a:endParaRPr sz="1800">
              <a:solidFill>
                <a:srgbClr val="FFFFFF"/>
              </a:solidFill>
              <a:latin typeface="EB Garamond"/>
              <a:ea typeface="EB Garamond"/>
              <a:cs typeface="EB Garamond"/>
              <a:sym typeface="EB Garamond"/>
            </a:endParaRPr>
          </a:p>
        </p:txBody>
      </p:sp>
      <p:sp>
        <p:nvSpPr>
          <p:cNvPr id="276" name="Google Shape;276;p22"/>
          <p:cNvSpPr txBox="1"/>
          <p:nvPr/>
        </p:nvSpPr>
        <p:spPr>
          <a:xfrm>
            <a:off x="346600" y="3871650"/>
            <a:ext cx="1808700" cy="61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100">
                <a:solidFill>
                  <a:srgbClr val="FFFFFF"/>
                </a:solidFill>
                <a:latin typeface="Montserrat"/>
                <a:ea typeface="Montserrat"/>
                <a:cs typeface="Montserrat"/>
                <a:sym typeface="Montserrat"/>
              </a:rPr>
              <a:t>Motivation</a:t>
            </a:r>
            <a:endParaRPr sz="1900">
              <a:solidFill>
                <a:srgbClr val="FFFFFF"/>
              </a:solidFill>
            </a:endParaRPr>
          </a:p>
          <a:p>
            <a:pPr indent="0" lvl="0" marL="0" rtl="0" algn="l">
              <a:spcBef>
                <a:spcPts val="0"/>
              </a:spcBef>
              <a:spcAft>
                <a:spcPts val="0"/>
              </a:spcAft>
              <a:buNone/>
            </a:pPr>
            <a:r>
              <a:t/>
            </a:r>
            <a:endParaRPr sz="1000">
              <a:solidFill>
                <a:srgbClr val="FFFFFF"/>
              </a:solidFill>
            </a:endParaRPr>
          </a:p>
        </p:txBody>
      </p:sp>
      <p:sp>
        <p:nvSpPr>
          <p:cNvPr id="277" name="Google Shape;277;p22"/>
          <p:cNvSpPr txBox="1"/>
          <p:nvPr>
            <p:ph idx="1" type="body"/>
          </p:nvPr>
        </p:nvSpPr>
        <p:spPr>
          <a:xfrm>
            <a:off x="2228850" y="3757350"/>
            <a:ext cx="6611700" cy="80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800">
                <a:solidFill>
                  <a:srgbClr val="FFFFFF"/>
                </a:solidFill>
                <a:latin typeface="EB Garamond"/>
                <a:ea typeface="EB Garamond"/>
                <a:cs typeface="EB Garamond"/>
                <a:sym typeface="EB Garamond"/>
              </a:rPr>
              <a:t>To suggest the farmer forehead about the profitable crop and make them well prepared for the unexpected conditions.</a:t>
            </a:r>
            <a:endParaRPr sz="1800">
              <a:solidFill>
                <a:srgbClr val="FFFFFF"/>
              </a:solidFill>
              <a:latin typeface="EB Garamond"/>
              <a:ea typeface="EB Garamond"/>
              <a:cs typeface="EB Garamond"/>
              <a:sym typeface="EB Garamond"/>
            </a:endParaRPr>
          </a:p>
        </p:txBody>
      </p:sp>
      <p:sp>
        <p:nvSpPr>
          <p:cNvPr id="278" name="Google Shape;278;p22"/>
          <p:cNvSpPr txBox="1"/>
          <p:nvPr/>
        </p:nvSpPr>
        <p:spPr>
          <a:xfrm>
            <a:off x="3463650" y="182150"/>
            <a:ext cx="2216700" cy="507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2100">
                <a:solidFill>
                  <a:schemeClr val="lt1"/>
                </a:solidFill>
                <a:latin typeface="Montserrat"/>
                <a:ea typeface="Montserrat"/>
                <a:cs typeface="Montserrat"/>
                <a:sym typeface="Montserrat"/>
              </a:rPr>
              <a:t>Second</a:t>
            </a:r>
            <a:r>
              <a:rPr lang="en-GB" sz="2100">
                <a:solidFill>
                  <a:schemeClr val="lt1"/>
                </a:solidFill>
                <a:latin typeface="Montserrat"/>
                <a:ea typeface="Montserrat"/>
                <a:cs typeface="Montserrat"/>
                <a:sym typeface="Montserrat"/>
              </a:rPr>
              <a:t> Idea</a:t>
            </a:r>
            <a:endParaRPr>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23"/>
          <p:cNvSpPr txBox="1"/>
          <p:nvPr>
            <p:ph type="title"/>
          </p:nvPr>
        </p:nvSpPr>
        <p:spPr>
          <a:xfrm>
            <a:off x="1297500" y="393750"/>
            <a:ext cx="7038900" cy="57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Proposed System Design</a:t>
            </a:r>
            <a:endParaRPr/>
          </a:p>
        </p:txBody>
      </p:sp>
      <p:sp>
        <p:nvSpPr>
          <p:cNvPr id="284" name="Google Shape;284;p23"/>
          <p:cNvSpPr txBox="1"/>
          <p:nvPr/>
        </p:nvSpPr>
        <p:spPr>
          <a:xfrm>
            <a:off x="3075375" y="1918100"/>
            <a:ext cx="9216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pic>
        <p:nvPicPr>
          <p:cNvPr id="285" name="Google Shape;285;p23"/>
          <p:cNvPicPr preferRelativeResize="0"/>
          <p:nvPr/>
        </p:nvPicPr>
        <p:blipFill>
          <a:blip r:embed="rId3">
            <a:alphaModFix/>
          </a:blip>
          <a:stretch>
            <a:fillRect/>
          </a:stretch>
        </p:blipFill>
        <p:spPr>
          <a:xfrm>
            <a:off x="1297500" y="1324150"/>
            <a:ext cx="7038901" cy="3490643"/>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24"/>
          <p:cNvSpPr txBox="1"/>
          <p:nvPr>
            <p:ph type="title"/>
          </p:nvPr>
        </p:nvSpPr>
        <p:spPr>
          <a:xfrm>
            <a:off x="3667650" y="254450"/>
            <a:ext cx="1808700" cy="61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100"/>
              <a:t>Third</a:t>
            </a:r>
            <a:r>
              <a:rPr lang="en-GB" sz="2100"/>
              <a:t> Idea</a:t>
            </a:r>
            <a:endParaRPr sz="2100"/>
          </a:p>
        </p:txBody>
      </p:sp>
      <p:sp>
        <p:nvSpPr>
          <p:cNvPr id="291" name="Google Shape;291;p24"/>
          <p:cNvSpPr txBox="1"/>
          <p:nvPr/>
        </p:nvSpPr>
        <p:spPr>
          <a:xfrm>
            <a:off x="485900" y="2204250"/>
            <a:ext cx="1683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Base idea</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92" name="Google Shape;292;p24"/>
          <p:cNvSpPr txBox="1"/>
          <p:nvPr/>
        </p:nvSpPr>
        <p:spPr>
          <a:xfrm>
            <a:off x="485900" y="3641296"/>
            <a:ext cx="1808700" cy="588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100">
                <a:solidFill>
                  <a:srgbClr val="FFFFFF"/>
                </a:solidFill>
                <a:latin typeface="Montserrat"/>
                <a:ea typeface="Montserrat"/>
                <a:cs typeface="Montserrat"/>
                <a:sym typeface="Montserrat"/>
              </a:rPr>
              <a:t>Motivation</a:t>
            </a:r>
            <a:endParaRPr sz="1900">
              <a:solidFill>
                <a:srgbClr val="FFFFFF"/>
              </a:solidFill>
            </a:endParaRPr>
          </a:p>
          <a:p>
            <a:pPr indent="0" lvl="0" marL="0" rtl="0" algn="l">
              <a:spcBef>
                <a:spcPts val="0"/>
              </a:spcBef>
              <a:spcAft>
                <a:spcPts val="0"/>
              </a:spcAft>
              <a:buNone/>
            </a:pPr>
            <a:r>
              <a:t/>
            </a:r>
            <a:endParaRPr sz="1000">
              <a:solidFill>
                <a:srgbClr val="FFFFFF"/>
              </a:solidFill>
            </a:endParaRPr>
          </a:p>
        </p:txBody>
      </p:sp>
      <p:sp>
        <p:nvSpPr>
          <p:cNvPr id="293" name="Google Shape;293;p24"/>
          <p:cNvSpPr txBox="1"/>
          <p:nvPr>
            <p:ph idx="1" type="body"/>
          </p:nvPr>
        </p:nvSpPr>
        <p:spPr>
          <a:xfrm>
            <a:off x="2388225" y="3521425"/>
            <a:ext cx="5948100" cy="1142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800">
                <a:latin typeface="EB Garamond"/>
                <a:ea typeface="EB Garamond"/>
                <a:cs typeface="EB Garamond"/>
                <a:sym typeface="EB Garamond"/>
              </a:rPr>
              <a:t>It is difficult for hospitals to frequently check patient’s conditions. Also continuous monitoring of ICU patients is very difficult. Cure the diseases at the early stage.So, our system is beneficial. </a:t>
            </a:r>
            <a:endParaRPr sz="1800">
              <a:latin typeface="EB Garamond"/>
              <a:ea typeface="EB Garamond"/>
              <a:cs typeface="EB Garamond"/>
              <a:sym typeface="EB Garamond"/>
            </a:endParaRPr>
          </a:p>
        </p:txBody>
      </p:sp>
      <p:sp>
        <p:nvSpPr>
          <p:cNvPr id="294" name="Google Shape;294;p24"/>
          <p:cNvSpPr txBox="1"/>
          <p:nvPr/>
        </p:nvSpPr>
        <p:spPr>
          <a:xfrm>
            <a:off x="1715400" y="762800"/>
            <a:ext cx="70389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2200">
                <a:solidFill>
                  <a:schemeClr val="dk2"/>
                </a:solidFill>
                <a:latin typeface="Lora"/>
                <a:ea typeface="Lora"/>
                <a:cs typeface="Lora"/>
                <a:sym typeface="Lora"/>
              </a:rPr>
              <a:t>SMART HEALTH MONITORING USING IOT</a:t>
            </a:r>
            <a:endParaRPr b="1" sz="2200">
              <a:solidFill>
                <a:schemeClr val="dk2"/>
              </a:solidFill>
              <a:latin typeface="Lora"/>
              <a:ea typeface="Lora"/>
              <a:cs typeface="Lora"/>
              <a:sym typeface="Lora"/>
            </a:endParaRPr>
          </a:p>
        </p:txBody>
      </p:sp>
      <p:sp>
        <p:nvSpPr>
          <p:cNvPr id="295" name="Google Shape;295;p24"/>
          <p:cNvSpPr txBox="1"/>
          <p:nvPr/>
        </p:nvSpPr>
        <p:spPr>
          <a:xfrm>
            <a:off x="2388225" y="1471124"/>
            <a:ext cx="6359100" cy="212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800">
                <a:solidFill>
                  <a:srgbClr val="EFEFEF"/>
                </a:solidFill>
                <a:latin typeface="EB Garamond"/>
                <a:ea typeface="EB Garamond"/>
                <a:cs typeface="EB Garamond"/>
                <a:sym typeface="EB Garamond"/>
              </a:rPr>
              <a:t>C</a:t>
            </a:r>
            <a:r>
              <a:rPr lang="en-GB" sz="1800">
                <a:solidFill>
                  <a:srgbClr val="EFEFEF"/>
                </a:solidFill>
                <a:latin typeface="EB Garamond"/>
                <a:ea typeface="EB Garamond"/>
                <a:cs typeface="EB Garamond"/>
                <a:sym typeface="EB Garamond"/>
              </a:rPr>
              <a:t>ontinuously</a:t>
            </a:r>
            <a:r>
              <a:rPr lang="en-GB" sz="1800">
                <a:solidFill>
                  <a:srgbClr val="EFEFEF"/>
                </a:solidFill>
                <a:latin typeface="EB Garamond"/>
                <a:ea typeface="EB Garamond"/>
                <a:cs typeface="EB Garamond"/>
                <a:sym typeface="EB Garamond"/>
              </a:rPr>
              <a:t> monitor the health i.e blood pressure, heart rate, ECG &amp; temperature which will be collected using sensors.  alert the user through mobile app with respect to the collected health data</a:t>
            </a:r>
            <a:endParaRPr sz="1800">
              <a:solidFill>
                <a:srgbClr val="EFEFEF"/>
              </a:solidFill>
              <a:latin typeface="EB Garamond"/>
              <a:ea typeface="EB Garamond"/>
              <a:cs typeface="EB Garamond"/>
              <a:sym typeface="EB Garamond"/>
            </a:endParaRPr>
          </a:p>
          <a:p>
            <a:pPr indent="0" lvl="0" marL="0" rtl="0" algn="l">
              <a:spcBef>
                <a:spcPts val="0"/>
              </a:spcBef>
              <a:spcAft>
                <a:spcPts val="0"/>
              </a:spcAft>
              <a:buNone/>
            </a:pPr>
            <a:r>
              <a:rPr lang="en-GB" sz="1800">
                <a:solidFill>
                  <a:srgbClr val="EFEFEF"/>
                </a:solidFill>
                <a:latin typeface="EB Garamond"/>
                <a:ea typeface="EB Garamond"/>
                <a:cs typeface="EB Garamond"/>
                <a:sym typeface="EB Garamond"/>
              </a:rPr>
              <a:t> using ML models we build a health alert system which alert the user about the health problems  with the trained data set  and deploy it using flask</a:t>
            </a:r>
            <a:endParaRPr sz="1800">
              <a:solidFill>
                <a:srgbClr val="EFEFEF"/>
              </a:solidFill>
              <a:latin typeface="EB Garamond"/>
              <a:ea typeface="EB Garamond"/>
              <a:cs typeface="EB Garamond"/>
              <a:sym typeface="EB Garamond"/>
            </a:endParaRPr>
          </a:p>
          <a:p>
            <a:pPr indent="0" lvl="0" marL="0" rtl="0" algn="l">
              <a:spcBef>
                <a:spcPts val="0"/>
              </a:spcBef>
              <a:spcAft>
                <a:spcPts val="0"/>
              </a:spcAft>
              <a:buNone/>
            </a:pPr>
            <a:r>
              <a:t/>
            </a:r>
            <a:endParaRPr sz="1800">
              <a:solidFill>
                <a:srgbClr val="EFEFEF"/>
              </a:solidFill>
              <a:latin typeface="EB Garamond"/>
              <a:ea typeface="EB Garamond"/>
              <a:cs typeface="EB Garamond"/>
              <a:sym typeface="EB Garamond"/>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25"/>
          <p:cNvSpPr txBox="1"/>
          <p:nvPr>
            <p:ph type="title"/>
          </p:nvPr>
        </p:nvSpPr>
        <p:spPr>
          <a:xfrm>
            <a:off x="1297500" y="393750"/>
            <a:ext cx="7038900" cy="63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Proposed System Design</a:t>
            </a:r>
            <a:endParaRPr/>
          </a:p>
        </p:txBody>
      </p:sp>
      <p:sp>
        <p:nvSpPr>
          <p:cNvPr id="301" name="Google Shape;301;p25"/>
          <p:cNvSpPr txBox="1"/>
          <p:nvPr/>
        </p:nvSpPr>
        <p:spPr>
          <a:xfrm>
            <a:off x="2646750" y="2121700"/>
            <a:ext cx="1575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pic>
        <p:nvPicPr>
          <p:cNvPr id="302" name="Google Shape;302;p25"/>
          <p:cNvPicPr preferRelativeResize="0"/>
          <p:nvPr/>
        </p:nvPicPr>
        <p:blipFill>
          <a:blip r:embed="rId3">
            <a:alphaModFix/>
          </a:blip>
          <a:stretch>
            <a:fillRect/>
          </a:stretch>
        </p:blipFill>
        <p:spPr>
          <a:xfrm>
            <a:off x="1436450" y="1181625"/>
            <a:ext cx="6899951" cy="38050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